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69" r:id="rId5"/>
    <p:sldId id="270" r:id="rId6"/>
    <p:sldId id="271" r:id="rId7"/>
    <p:sldId id="277" r:id="rId8"/>
    <p:sldId id="285" r:id="rId9"/>
    <p:sldId id="299" r:id="rId10"/>
    <p:sldId id="297" r:id="rId11"/>
    <p:sldId id="272" r:id="rId12"/>
    <p:sldId id="296" r:id="rId13"/>
    <p:sldId id="298" r:id="rId14"/>
    <p:sldId id="286" r:id="rId15"/>
    <p:sldId id="259" r:id="rId16"/>
    <p:sldId id="260" r:id="rId17"/>
    <p:sldId id="287" r:id="rId18"/>
    <p:sldId id="281" r:id="rId19"/>
    <p:sldId id="290" r:id="rId20"/>
    <p:sldId id="264" r:id="rId21"/>
    <p:sldId id="291" r:id="rId22"/>
    <p:sldId id="292" r:id="rId23"/>
    <p:sldId id="294" r:id="rId24"/>
    <p:sldId id="265" r:id="rId25"/>
    <p:sldId id="266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00" autoAdjust="0"/>
  </p:normalViewPr>
  <p:slideViewPr>
    <p:cSldViewPr snapToGrid="0">
      <p:cViewPr>
        <p:scale>
          <a:sx n="66" d="100"/>
          <a:sy n="66" d="100"/>
        </p:scale>
        <p:origin x="336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3.emf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1.png"/><Relationship Id="rId9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1.png"/><Relationship Id="rId7" Type="http://schemas.openxmlformats.org/officeDocument/2006/relationships/image" Target="../media/image22.emf"/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2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7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0.png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8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7.emf"/><Relationship Id="rId4" Type="http://schemas.openxmlformats.org/officeDocument/2006/relationships/image" Target="../media/image24.wmf"/><Relationship Id="rId9" Type="http://schemas.openxmlformats.org/officeDocument/2006/relationships/image" Target="../media/image26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31.emf"/><Relationship Id="rId9" Type="http://schemas.openxmlformats.org/officeDocument/2006/relationships/image" Target="../media/image3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13.emf"/><Relationship Id="rId3" Type="http://schemas.openxmlformats.org/officeDocument/2006/relationships/image" Target="../media/image14.emf"/><Relationship Id="rId7" Type="http://schemas.openxmlformats.org/officeDocument/2006/relationships/image" Target="../media/image20.png"/><Relationship Id="rId17" Type="http://schemas.openxmlformats.org/officeDocument/2006/relationships/image" Target="../media/image12.emf"/><Relationship Id="rId2" Type="http://schemas.openxmlformats.org/officeDocument/2006/relationships/image" Target="../media/image12.png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5" Type="http://schemas.openxmlformats.org/officeDocument/2006/relationships/image" Target="../media/image10.emf"/><Relationship Id="rId1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D:\goc_canh\GSP5%20EN.exe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188" y="5146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978" y="1435583"/>
            <a:ext cx="1380530" cy="13805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4001" y="3667497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</a:t>
            </a:r>
            <a:r>
              <a:rPr lang="en-US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 7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24147" y="1922305"/>
                <a:ext cx="8839199" cy="132254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8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BẰNG DỰ ĐOÁN VÀ ĐO ĐẠC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rút ra nhận xét: Nếu </a:t>
                </a:r>
                <a:r>
                  <a:rPr lang="en-US" sz="28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ABC, có AC &gt; AB thì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B</m:t>
                        </m:r>
                        <m: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147" y="1922305"/>
                <a:ext cx="8839199" cy="1322542"/>
              </a:xfrm>
              <a:prstGeom prst="rect">
                <a:avLst/>
              </a:prstGeom>
              <a:blipFill>
                <a:blip r:embed="rId2"/>
                <a:stretch>
                  <a:fillRect l="-1309" b="-1141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7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413" y="325503"/>
            <a:ext cx="6400800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	  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và quan sát: 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 một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 giấy với AC &gt; AB.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đỉnh A sao cho cạnh AB chồng lên cạnh AC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7495" y="313427"/>
            <a:ext cx="359074" cy="430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?2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413" y="325503"/>
            <a:ext cx="6400800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	  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và quan sát: 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 một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 giấy với AC &gt; AB.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đỉnh A sao cho cạnh AB chồng lên cạnh AC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7495" y="313427"/>
            <a:ext cx="359074" cy="430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?2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413" y="325503"/>
            <a:ext cx="6400800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	  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và quan sát: 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 một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 giấy với AC &gt; AB.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đỉnh A sao cho cạnh AB chồng lên cạnh AC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7495" y="313427"/>
            <a:ext cx="359074" cy="430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?2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38" name="ShockwaveFlash1" r:id="rId2" imgW="3497400" imgH="2660760"/>
        </mc:Choice>
        <mc:Fallback>
          <p:control name="ShockwaveFlash1" r:id="rId2" imgW="3497400" imgH="2660760">
            <p:pic>
              <p:nvPicPr>
                <p:cNvPr id="5" name="ShockwaveFlash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83771" y="3399274"/>
                  <a:ext cx="3497944" cy="2659786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333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413" y="325503"/>
            <a:ext cx="6400800" cy="169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	  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và quan sát: 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 một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 giấy với AC &gt; AB.</a:t>
            </a:r>
          </a:p>
          <a:p>
            <a:pPr marL="342900" lvl="0" indent="-342900">
              <a:spcBef>
                <a:spcPts val="3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đỉnh A sao cho cạnh AB chồng lên cạnh AC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27032" y="1918686"/>
                <a:ext cx="4160960" cy="953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spcBef>
                    <a:spcPts val="300"/>
                  </a:spcBef>
                  <a:spcAft>
                    <a:spcPts val="200"/>
                  </a:spcAft>
                  <a:buAutoNum type="arabicParenR"/>
                </a:pP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 sánh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ớ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? </m:t>
                    </m:r>
                  </m:oMath>
                </a14:m>
                <a:endParaRPr lang="en-US" sz="2400" i="1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300"/>
                  </a:spcBef>
                  <a:spcAft>
                    <a:spcPts val="200"/>
                  </a:spcAft>
                  <a:buAutoNum type="arabicParenR"/>
                </a:pP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 sánh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ớ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032" y="1918686"/>
                <a:ext cx="4160960" cy="953659"/>
              </a:xfrm>
              <a:prstGeom prst="rect">
                <a:avLst/>
              </a:prstGeom>
              <a:blipFill>
                <a:blip r:embed="rId4"/>
                <a:stretch>
                  <a:fillRect l="-1903" t="-3205" b="-10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13400" y="1882757"/>
                <a:ext cx="5994399" cy="3000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1)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</m:acc>
                  </m:oMath>
                </a14:m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góc ngoài tại đỉnh B’ của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MB’C </a:t>
                </a: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 ta có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smtClean="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</m:acc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24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MC</m:t>
                        </m:r>
                      </m:e>
                    </m:acc>
                  </m:oMath>
                </a14:m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(định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lý góc ngoài)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altLang="en-US" sz="2400" b="0" smtClean="0">
                    <a:solidFill>
                      <a:schemeClr val="bg1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A</m:t>
                        </m:r>
                        <m:sSup>
                          <m:sSupPr>
                            <m:ctrlPr>
                              <a:rPr lang="en-US" alt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2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en-US" sz="2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M</m:t>
                        </m:r>
                      </m:e>
                    </m:acc>
                    <m:r>
                      <a:rPr lang="en-US" alt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alt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alt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alt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endParaRPr lang="en-US" altLang="en-US" sz="24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0" algn="just" eaLnBrk="0" fontAlgn="base" hangingPunct="0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alt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2)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𝑀</m:t>
                        </m:r>
                      </m:e>
                    </m:acc>
                    <m:r>
                      <a:rPr lang="en-US" alt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alt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(vì theo cách gấp </a:t>
                </a:r>
                <a:r>
                  <a:rPr lang="en-US" alt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hình, </a:t>
                </a:r>
                <a:r>
                  <a:rPr lang="en-US" alt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 góc này chồng khít lên nhau</a:t>
                </a:r>
                <a:r>
                  <a:rPr lang="en-US" alt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lvl="0" algn="just" eaLnBrk="0" fontAlgn="base" hangingPunct="0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alt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Nên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𝐵</m:t>
                        </m:r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alt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𝐶</m:t>
                        </m:r>
                        <m:r>
                          <a:rPr lang="en-US" alt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400" y="1882757"/>
                <a:ext cx="5994399" cy="3000052"/>
              </a:xfrm>
              <a:prstGeom prst="rect">
                <a:avLst/>
              </a:prstGeom>
              <a:blipFill>
                <a:blip r:embed="rId5"/>
                <a:stretch>
                  <a:fillRect l="-1628" t="-1016" r="-1526" b="-3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751319" y="5257029"/>
                <a:ext cx="6946832" cy="537263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lvl="0" algn="ctr" eaLnBrk="0" fontAlgn="base" hangingPunct="0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altLang="en-US" sz="2800" b="1" u="sng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Nhận xét</a:t>
                </a:r>
                <a:r>
                  <a:rPr lang="en-US" altLang="en-US" sz="2800" b="1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 </a:t>
                </a:r>
                <a:r>
                  <a:rPr lang="en-US" altLang="en-US" sz="2800" b="1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ABC, có AC &gt; AB thì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𝑩</m:t>
                        </m:r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altLang="en-US" sz="28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𝑪</m:t>
                        </m:r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endParaRPr lang="en-US" sz="28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319" y="5257029"/>
                <a:ext cx="6946832" cy="537263"/>
              </a:xfrm>
              <a:prstGeom prst="rect">
                <a:avLst/>
              </a:prstGeom>
              <a:blipFill>
                <a:blip r:embed="rId6"/>
                <a:stretch>
                  <a:fillRect t="-7692" b="-28571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7677909" y="1277704"/>
            <a:ext cx="1865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200"/>
              </a:spcAft>
            </a:pPr>
            <a:r>
              <a:rPr lang="en-US" sz="2400" u="sng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</a:t>
            </a:r>
            <a:endParaRPr lang="en-US" sz="2400" u="sng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7495" y="313427"/>
            <a:ext cx="359074" cy="430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?2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87992" y="1977706"/>
            <a:ext cx="0" cy="2905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/>
          <a:srcRect l="6352" t="49464" r="64926" b="12133"/>
          <a:stretch/>
        </p:blipFill>
        <p:spPr>
          <a:xfrm>
            <a:off x="782623" y="3415938"/>
            <a:ext cx="3554245" cy="26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2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28945" y="1075173"/>
                <a:ext cx="8229601" cy="2576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Từ </a:t>
                </a:r>
                <a:r>
                  <a:rPr lang="en-US" sz="2400" u="sng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VẤN ĐỀ 3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đã đặt ra ở đầu tiết học, bằng các phương pháp giải quyết </a:t>
                </a: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khác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nhau như: </a:t>
                </a:r>
                <a:r>
                  <a:rPr lang="en-US" sz="2400" u="sng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dự đoán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u="sng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đo đạc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u="sng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gấp hình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chúng ta cùng rút ra được </a:t>
                </a:r>
                <a:r>
                  <a:rPr lang="en-US" sz="2400" u="sng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kết luận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sau:</a:t>
                </a:r>
              </a:p>
              <a:p>
                <a:pPr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</a:p>
              <a:p>
                <a:pPr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Nếu </a:t>
                </a:r>
                <a:r>
                  <a:rPr lang="en-US" sz="2400" smtClean="0">
                    <a:solidFill>
                      <a:schemeClr val="bg1"/>
                    </a:solidFill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có AC &gt;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</a:t>
                </a:r>
              </a:p>
              <a:p>
                <a:pPr algn="ctr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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945" y="1075173"/>
                <a:ext cx="8229601" cy="2576859"/>
              </a:xfrm>
              <a:prstGeom prst="rect">
                <a:avLst/>
              </a:prstGeom>
              <a:blipFill>
                <a:blip r:embed="rId2"/>
                <a:stretch>
                  <a:fillRect l="-1111" t="-1891" b="-1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24147" y="3986237"/>
            <a:ext cx="8839199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Hay:</a:t>
            </a:r>
          </a:p>
          <a:p>
            <a:r>
              <a:rPr lang="en-US" sz="2400" i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Trong một tam giác, góc đối diện với cạnh lớn hơn là góc lớn hơn.</a:t>
            </a:r>
            <a:endParaRPr lang="en-US" sz="2400" i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061" y="1412618"/>
            <a:ext cx="1764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Định lí 1: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2456" y="1412617"/>
            <a:ext cx="8349344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một tam giác, góc đối diện với cạnh lớn hơn là góc lớn hơn.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21987" y="2545088"/>
            <a:ext cx="2598058" cy="1480458"/>
            <a:chOff x="5254171" y="2191657"/>
            <a:chExt cx="2598058" cy="1480458"/>
          </a:xfrm>
        </p:grpSpPr>
        <p:sp>
          <p:nvSpPr>
            <p:cNvPr id="8" name="Rectangle 7"/>
            <p:cNvSpPr/>
            <p:nvPr/>
          </p:nvSpPr>
          <p:spPr>
            <a:xfrm>
              <a:off x="5254171" y="2191657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  <a:endPara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4171" y="2931886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  <a:endPara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254171" y="2931886"/>
              <a:ext cx="259805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79886" y="2191657"/>
              <a:ext cx="0" cy="148045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751" y="2002720"/>
            <a:ext cx="2953812" cy="20713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421016" y="5177555"/>
            <a:ext cx="4499431" cy="89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 minh định lí </a:t>
            </a:r>
          </a:p>
          <a:p>
            <a:pPr algn="ctr"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(học sinh tham khảo SGK)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791026" y="3214884"/>
                <a:ext cx="1872343" cy="7402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026" y="3214884"/>
                <a:ext cx="1872343" cy="740229"/>
              </a:xfrm>
              <a:prstGeom prst="rect">
                <a:avLst/>
              </a:prstGeom>
              <a:blipFill>
                <a:blip r:embed="rId4"/>
                <a:stretch>
                  <a:fillRect r="-254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847702" y="2545088"/>
            <a:ext cx="1872343" cy="740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ABC:</a:t>
            </a:r>
          </a:p>
          <a:p>
            <a:pPr algn="ctr"/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13754" y="2832916"/>
            <a:ext cx="1350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AC &gt; AB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22" grpId="0"/>
      <p:bldP spid="23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65609" y="372770"/>
            <a:ext cx="1764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74320"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en-US" sz="2400" u="sng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 dụng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75279" y="3292527"/>
                <a:ext cx="5437053" cy="1289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Xét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ABC, có: BC = 7cm, AB = 4cm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BC &gt; AB (vì 7 &gt; 4)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 b="0" smtClean="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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 </m:t>
                        </m:r>
                      </m:e>
                    </m:acc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(định lí 1)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79" y="3292527"/>
                <a:ext cx="5437053" cy="1289327"/>
              </a:xfrm>
              <a:prstGeom prst="rect">
                <a:avLst/>
              </a:prstGeom>
              <a:blipFill>
                <a:blip r:embed="rId2"/>
                <a:stretch>
                  <a:fillRect l="-1794" t="-4245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2462223" y="2842599"/>
            <a:ext cx="2193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74320">
              <a:spcBef>
                <a:spcPts val="300"/>
              </a:spcBef>
              <a:spcAft>
                <a:spcPts val="200"/>
              </a:spcAft>
            </a:pPr>
            <a:r>
              <a:rPr lang="en-US" sz="2400" u="sng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giải </a:t>
            </a:r>
            <a:endParaRPr lang="en-US" sz="2400" u="sng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75279" y="847049"/>
                <a:ext cx="6801822" cy="1721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 toán: Cho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ABC, có số đo các cạnh như hình vẽ.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So sánh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ớ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40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So sánh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ớ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en-US" sz="2400" b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:r>
                  <a:rPr lang="en-US" sz="2400" b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Chứng tỏ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400" b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79" y="847049"/>
                <a:ext cx="6801822" cy="1721240"/>
              </a:xfrm>
              <a:prstGeom prst="rect">
                <a:avLst/>
              </a:prstGeom>
              <a:blipFill>
                <a:blip r:embed="rId3"/>
                <a:stretch>
                  <a:fillRect l="-1434" t="-3191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75279" y="4670727"/>
                <a:ext cx="5437053" cy="1289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Xét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ABC, có: AC = 8cm, BC = 7cm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 AC &gt; BC (vì 8 &gt; 7)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  <m:r>
                      <a:rPr lang="en-US" sz="24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(định lí 1)</a:t>
                </a:r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79" y="4670727"/>
                <a:ext cx="5437053" cy="1289327"/>
              </a:xfrm>
              <a:prstGeom prst="rect">
                <a:avLst/>
              </a:prstGeom>
              <a:blipFill>
                <a:blip r:embed="rId5"/>
                <a:stretch>
                  <a:fillRect l="-1794" t="-4245" b="-9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5773648" y="2583191"/>
            <a:ext cx="0" cy="4091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215100" y="2883866"/>
                <a:ext cx="5437053" cy="13134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Có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(chứng minh trên)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A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 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(chứng minh trên)</a:t>
                </a:r>
              </a:p>
              <a:p>
                <a:pPr defTabSz="274320">
                  <a:spcBef>
                    <a:spcPts val="300"/>
                  </a:spcBef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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(tính chất bắc cầu)</a:t>
                </a:r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100" y="2883866"/>
                <a:ext cx="5437053" cy="1313436"/>
              </a:xfrm>
              <a:prstGeom prst="rect">
                <a:avLst/>
              </a:prstGeom>
              <a:blipFill>
                <a:blip r:embed="rId6"/>
                <a:stretch>
                  <a:fillRect l="-1796" t="-2778"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7156" y="438995"/>
            <a:ext cx="4114618" cy="2414765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4655827" y="4833111"/>
            <a:ext cx="6676571" cy="1804152"/>
          </a:xfrm>
          <a:prstGeom prst="wedgeEllipseCallout">
            <a:avLst>
              <a:gd name="adj1" fmla="val 9268"/>
              <a:gd name="adj2" fmla="val -8629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342302" y="5473577"/>
                <a:ext cx="297119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274320"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𝐀𝐂</m:t>
                      </m:r>
                      <m:r>
                        <a:rPr lang="en-US" sz="2800" b="1" i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&gt;</m:t>
                      </m:r>
                      <m:r>
                        <a:rPr lang="en-US" sz="2800" b="1" i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𝐁𝐂</m:t>
                      </m:r>
                      <m:r>
                        <a:rPr lang="en-US" sz="2800" b="1" i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&gt;</m:t>
                      </m:r>
                      <m:r>
                        <a:rPr lang="en-US" sz="2800" b="1" i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𝐀𝐁</m:t>
                      </m:r>
                    </m:oMath>
                  </m:oMathPara>
                </a14:m>
                <a:endParaRPr lang="en-US" sz="2800" b="1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302" y="5473577"/>
                <a:ext cx="297119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409019" y="5925678"/>
                <a:ext cx="2683683" cy="537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en-US" sz="2800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𝐁</m:t>
                          </m:r>
                          <m:r>
                            <a:rPr lang="en-US" sz="2800" b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acc>
                      <m:r>
                        <a:rPr lang="en-US" sz="2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800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𝐀</m:t>
                          </m:r>
                          <m:r>
                            <a:rPr lang="en-US" sz="2800" b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acc>
                        <m:accPr>
                          <m:chr m:val="̂"/>
                          <m:ctrlPr>
                            <a:rPr lang="en-US" sz="2800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𝐂</m:t>
                          </m:r>
                          <m:r>
                            <a:rPr lang="en-US" sz="2800" b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2800" b="1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019" y="5925678"/>
                <a:ext cx="2683683" cy="5372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252964" y="5473577"/>
            <a:ext cx="2299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có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134807" y="4851638"/>
            <a:ext cx="1693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Nhận xét:</a:t>
            </a:r>
            <a:endParaRPr lang="en-US" sz="2800" b="1" u="sng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62581" y="5888866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28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1436358" y="906107"/>
            <a:ext cx="6790695" cy="3059859"/>
          </a:xfrm>
          <a:prstGeom prst="cloudCallout">
            <a:avLst>
              <a:gd name="adj1" fmla="val 40119"/>
              <a:gd name="adj2" fmla="val 72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tam giác, góc đối diện với cạnh lớn nhất là góc lớn nhất</a:t>
            </a:r>
            <a:endParaRPr lang="en-US" sz="28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11" grpId="0"/>
      <p:bldP spid="8" grpId="0" animBg="1"/>
      <p:bldP spid="28" grpId="0"/>
      <p:bldP spid="29" grpId="0"/>
      <p:bldP spid="14" grpId="0"/>
      <p:bldP spid="30" grpId="0"/>
      <p:bldP spid="31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2707" y="267741"/>
            <a:ext cx="998145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Quan hệ giữa góc và cạnh đối diện trong tam giác</a:t>
            </a:r>
          </a:p>
        </p:txBody>
      </p:sp>
      <p:sp>
        <p:nvSpPr>
          <p:cNvPr id="6" name="Rectangle 5"/>
          <p:cNvSpPr/>
          <p:nvPr/>
        </p:nvSpPr>
        <p:spPr>
          <a:xfrm>
            <a:off x="423297" y="1360939"/>
            <a:ext cx="5796075" cy="49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Cạnh đối diện với góc lớn hơn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3297" y="2193082"/>
                <a:ext cx="6400800" cy="2207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spcBef>
                    <a:spcPts val="300"/>
                  </a:spcBef>
                  <a:spcAft>
                    <a:spcPts val="200"/>
                  </a:spcAft>
                  <a:buAutoNum type="alphaLcParenR"/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Cho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ABC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như hình vẽ.</a:t>
                </a:r>
              </a:p>
              <a:p>
                <a:pPr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Mỗi khẳng định sau đúng hay sai? Vì sao?</a:t>
                </a:r>
              </a:p>
              <a:p>
                <a:pPr defTabSz="274320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1) AC = AB</a:t>
                </a:r>
              </a:p>
              <a:p>
                <a:pPr defTabSz="274320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2) AC &lt; AB</a:t>
                </a:r>
              </a:p>
              <a:p>
                <a:pPr defTabSz="274320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3) AC &gt; AB </a:t>
                </a:r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97" y="2193082"/>
                <a:ext cx="6400800" cy="2207527"/>
              </a:xfrm>
              <a:prstGeom prst="rect">
                <a:avLst/>
              </a:prstGeom>
              <a:blipFill>
                <a:blip r:embed="rId2"/>
                <a:stretch>
                  <a:fillRect l="-1429" t="-1934" b="-5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920321" y="2201859"/>
            <a:ext cx="338908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?3</a:t>
            </a:r>
            <a:endParaRPr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90388" y="4718778"/>
                <a:ext cx="4355485" cy="1581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buFont typeface="Wingdings" panose="05000000000000000000" pitchFamily="2" charset="2"/>
                  <a:buChar char="Ø"/>
                </a:pPr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Nhận xét: </a:t>
                </a:r>
              </a:p>
              <a:p>
                <a:pPr algn="just"/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ABC: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endPara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just"/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        AC &gt; AB</a:t>
                </a:r>
              </a:p>
              <a:p>
                <a:pPr algn="just"/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88" y="4718778"/>
                <a:ext cx="4355485" cy="1581715"/>
              </a:xfrm>
              <a:prstGeom prst="rect">
                <a:avLst/>
              </a:prstGeom>
              <a:blipFill>
                <a:blip r:embed="rId3"/>
                <a:stretch>
                  <a:fillRect l="-1818" t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loud Callout 14"/>
          <p:cNvSpPr/>
          <p:nvPr/>
        </p:nvSpPr>
        <p:spPr>
          <a:xfrm>
            <a:off x="6238781" y="4349936"/>
            <a:ext cx="4185379" cy="1952481"/>
          </a:xfrm>
          <a:prstGeom prst="cloudCallout">
            <a:avLst>
              <a:gd name="adj1" fmla="val -95231"/>
              <a:gd name="adj2" fmla="val 1289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i="1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</a:t>
            </a:r>
            <a:r>
              <a:rPr lang="en-US" sz="2400" i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tam giác, cạnh đối diện với góc lớn hơn là cạnh lớn hơn.</a:t>
            </a:r>
            <a:endParaRPr lang="en-US" sz="2400" i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i="1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49824" y="2571191"/>
            <a:ext cx="232649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3297" y="916150"/>
            <a:ext cx="5796075" cy="49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Góc đối diện với cạnh lớn hơn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0709" y="3065592"/>
            <a:ext cx="92373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endParaRPr lang="en-US" sz="240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165979" y="3003545"/>
                <a:ext cx="7746648" cy="5500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  <a:spcBef>
                    <a:spcPts val="1200"/>
                  </a:spcBef>
                </a:pP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nếu AB = AC thì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điều này trái với gt của bài toán</a:t>
                </a:r>
                <a:endParaRPr lang="en-US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979" y="3003545"/>
                <a:ext cx="7746648" cy="550022"/>
              </a:xfrm>
              <a:prstGeom prst="rect">
                <a:avLst/>
              </a:prstGeom>
              <a:blipFill>
                <a:blip r:embed="rId5"/>
                <a:stretch>
                  <a:fillRect l="-1180" r="-55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368130" y="3485058"/>
            <a:ext cx="92373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endParaRPr lang="en-US" sz="240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165978" y="3434190"/>
                <a:ext cx="8519351" cy="504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  <a:spcBef>
                    <a:spcPts val="1200"/>
                  </a:spcBef>
                </a:pP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nếu AC &lt; AB thì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(đ/l1) điều này trái với gt của bài toán</a:t>
                </a:r>
                <a:endParaRPr lang="en-US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978" y="3434190"/>
                <a:ext cx="8519351" cy="504818"/>
              </a:xfrm>
              <a:prstGeom prst="rect">
                <a:avLst/>
              </a:prstGeom>
              <a:blipFill>
                <a:blip r:embed="rId6"/>
                <a:stretch>
                  <a:fillRect l="-1073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2376627" y="3923576"/>
            <a:ext cx="92373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2400">
              <a:solidFill>
                <a:srgbClr val="FFFF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9303" y="877139"/>
            <a:ext cx="3704366" cy="207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9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3" grpId="0"/>
      <p:bldP spid="16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675" y="474864"/>
            <a:ext cx="5796075" cy="49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Cạnh đối diện với góc lớn hơn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4967" y="1143865"/>
            <a:ext cx="1836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Định lí 2: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4882" y="1143865"/>
            <a:ext cx="8386353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20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một tam giác, cạnh đối diện với góc lớn hơn là cạnh lớn hơn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33988" y="1894717"/>
            <a:ext cx="2598058" cy="1480458"/>
            <a:chOff x="5254171" y="2191657"/>
            <a:chExt cx="2598058" cy="1480458"/>
          </a:xfrm>
        </p:grpSpPr>
        <p:sp>
          <p:nvSpPr>
            <p:cNvPr id="13" name="Rectangle 12"/>
            <p:cNvSpPr/>
            <p:nvPr/>
          </p:nvSpPr>
          <p:spPr>
            <a:xfrm>
              <a:off x="5254171" y="2191657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  <a:endPara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5979886" y="2191657"/>
                  <a:ext cx="1872343" cy="74022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en-US" sz="240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 ABC:</a:t>
                  </a:r>
                </a:p>
                <a:p>
                  <a:pPr algn="ctr"/>
                  <a:r>
                    <a:rPr lang="en-US" sz="240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B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</m:e>
                      </m:acc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&gt;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C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</m:e>
                      </m:acc>
                    </m:oMath>
                  </a14:m>
                  <a:endPara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9886" y="2191657"/>
                  <a:ext cx="1872343" cy="740229"/>
                </a:xfrm>
                <a:prstGeom prst="rect">
                  <a:avLst/>
                </a:prstGeom>
                <a:blipFill>
                  <a:blip r:embed="rId3"/>
                  <a:stretch>
                    <a:fillRect l="-977" t="-14050" r="-29316" b="-495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ctangle 14"/>
            <p:cNvSpPr/>
            <p:nvPr/>
          </p:nvSpPr>
          <p:spPr>
            <a:xfrm>
              <a:off x="5254171" y="2931886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  <a:endPara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79886" y="2931886"/>
              <a:ext cx="1872343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 &gt; AB</a:t>
              </a:r>
              <a:endPara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254171" y="2931886"/>
              <a:ext cx="259805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979886" y="2191657"/>
              <a:ext cx="0" cy="148045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3592" y="1599283"/>
            <a:ext cx="2953812" cy="2071325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165534" y="3902612"/>
            <a:ext cx="2598058" cy="1480458"/>
            <a:chOff x="5254171" y="2191657"/>
            <a:chExt cx="2598058" cy="1480458"/>
          </a:xfrm>
        </p:grpSpPr>
        <p:sp>
          <p:nvSpPr>
            <p:cNvPr id="22" name="Rectangle 21"/>
            <p:cNvSpPr/>
            <p:nvPr/>
          </p:nvSpPr>
          <p:spPr>
            <a:xfrm>
              <a:off x="5254171" y="2191657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79886" y="2191657"/>
              <a:ext cx="1872343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ABC:</a:t>
              </a:r>
            </a:p>
            <a:p>
              <a:pPr algn="ctr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AC &gt; AB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54171" y="2931886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5979886" y="2931886"/>
                  <a:ext cx="1872343" cy="74022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acc>
                          <m:accPr>
                            <m:chr m:val="̂"/>
                            <m:ctrlPr>
                              <a:rPr lang="en-US" sz="24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n-US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9886" y="2931886"/>
                  <a:ext cx="1872343" cy="740229"/>
                </a:xfrm>
                <a:prstGeom prst="rect">
                  <a:avLst/>
                </a:prstGeom>
                <a:blipFill>
                  <a:blip r:embed="rId6"/>
                  <a:stretch>
                    <a:fillRect r="-2532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Connector 25"/>
            <p:cNvCxnSpPr/>
            <p:nvPr/>
          </p:nvCxnSpPr>
          <p:spPr>
            <a:xfrm>
              <a:off x="5254171" y="2931886"/>
              <a:ext cx="259805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979886" y="2191657"/>
              <a:ext cx="0" cy="148045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538269" y="3461713"/>
            <a:ext cx="1836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 lí 1: 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34967" y="5499783"/>
                <a:ext cx="5990612" cy="907171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u="sng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Nhận xét</a:t>
                </a: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Định lí 2 là định lí đảo của định lí 1</a:t>
                </a:r>
              </a:p>
              <a:p>
                <a:pPr algn="ctr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ABC:  </a:t>
                </a:r>
                <a:r>
                  <a:rPr lang="en-US" sz="2400" i="1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AC &gt; AB 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endParaRPr lang="en-US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67" y="5499783"/>
                <a:ext cx="5990612" cy="907171"/>
              </a:xfrm>
              <a:prstGeom prst="rect">
                <a:avLst/>
              </a:prstGeom>
              <a:blipFill>
                <a:blip r:embed="rId7"/>
                <a:stretch>
                  <a:fillRect l="-305" t="-4636" r="-3659" b="-13907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ular Callout 1"/>
          <p:cNvSpPr/>
          <p:nvPr/>
        </p:nvSpPr>
        <p:spPr>
          <a:xfrm>
            <a:off x="7878356" y="2517326"/>
            <a:ext cx="3994330" cy="1888774"/>
          </a:xfrm>
          <a:prstGeom prst="wedgeRoundRectCallout">
            <a:avLst>
              <a:gd name="adj1" fmla="val -38277"/>
              <a:gd name="adj2" fmla="val 10287"/>
              <a:gd name="adj3" fmla="val 1666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smtClean="0"/>
              <a:t>Nội dung định lí 1 và định lí 2 đã giúp chúng ta trả lời câu hỏi của </a:t>
            </a:r>
            <a:r>
              <a:rPr lang="en-US" sz="2400" u="sng" smtClean="0"/>
              <a:t>VẤN ĐỀ 3</a:t>
            </a:r>
            <a:r>
              <a:rPr lang="en-US" sz="2400" smtClean="0"/>
              <a:t> nêu ra ở đầu tiết học.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6635401" y="1907501"/>
            <a:ext cx="404948" cy="3278174"/>
          </a:xfrm>
          <a:prstGeom prst="rightBrace">
            <a:avLst>
              <a:gd name="adj1" fmla="val 88978"/>
              <a:gd name="adj2" fmla="val 51195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217957" y="3104929"/>
            <a:ext cx="660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0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endParaRPr lang="en-US" sz="4000" b="1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1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2" grpId="0" animBg="1"/>
      <p:bldP spid="3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2735" y="5672523"/>
            <a:ext cx="5977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iáo viên</a:t>
            </a:r>
            <a:r>
              <a:rPr lang="vi-VN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 KHÁNH HOÀN</a:t>
            </a:r>
            <a:endParaRPr lang="vi-VN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</a:t>
            </a:r>
            <a:r>
              <a:rPr lang="vi-VN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THCS </a:t>
            </a:r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TRẦN PHÚ</a:t>
            </a:r>
            <a:r>
              <a:rPr lang="vi-VN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QUẬN </a:t>
            </a:r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HOÀNG MAI</a:t>
            </a:r>
            <a:endParaRPr lang="vi-VN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5784" y="3517217"/>
            <a:ext cx="11242623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 </a:t>
            </a: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- QUAN 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 GIỮA CÁC YẾU TỐ TRONG TAM GIÁC.</a:t>
            </a:r>
          </a:p>
          <a:p>
            <a:pPr algn="ctr">
              <a:lnSpc>
                <a:spcPct val="120000"/>
              </a:lnSpc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CÁC 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 </a:t>
            </a: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 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 CỦA TAM </a:t>
            </a: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8188" y="5146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978" y="1435583"/>
            <a:ext cx="1380530" cy="138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958810"/>
              </p:ext>
            </p:extLst>
          </p:nvPr>
        </p:nvGraphicFramePr>
        <p:xfrm>
          <a:off x="6032500" y="3018654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" name="Equation" r:id="rId3" imgW="126720" imgH="190440" progId="Equation.DSMT4">
                  <p:embed/>
                </p:oleObj>
              </mc:Choice>
              <mc:Fallback>
                <p:oleObj name="Equation" r:id="rId3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2500" y="3018654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811028"/>
              </p:ext>
            </p:extLst>
          </p:nvPr>
        </p:nvGraphicFramePr>
        <p:xfrm>
          <a:off x="6032500" y="3018654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" name="Equation" r:id="rId5" imgW="126720" imgH="190440" progId="Equation.DSMT4">
                  <p:embed/>
                </p:oleObj>
              </mc:Choice>
              <mc:Fallback>
                <p:oleObj name="Equation" r:id="rId5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2500" y="3018654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309049"/>
              </p:ext>
            </p:extLst>
          </p:nvPr>
        </p:nvGraphicFramePr>
        <p:xfrm>
          <a:off x="6032500" y="3018654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" name="Equation" r:id="rId6" imgW="126720" imgH="190440" progId="Equation.DSMT4">
                  <p:embed/>
                </p:oleObj>
              </mc:Choice>
              <mc:Fallback>
                <p:oleObj name="Equation" r:id="rId6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2500" y="3018654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243" y="262593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Áp dụng: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6651" y="724258"/>
            <a:ext cx="5065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Cho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với số đo các góc như trong hình vẽ. Hãy tìm cạnh lớn nhất của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015083" y="556305"/>
            <a:ext cx="0" cy="5812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03608" y="3769950"/>
            <a:ext cx="19431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  <a:spcAft>
                <a:spcPts val="100"/>
              </a:spcAft>
            </a:pPr>
            <a:r>
              <a:rPr lang="en-US" sz="22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275266" y="4274673"/>
                <a:ext cx="4596327" cy="2332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(vì 70</a:t>
                </a:r>
                <a:r>
                  <a:rPr lang="en-US" sz="2400" baseline="30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&gt; 60</a:t>
                </a:r>
                <a:r>
                  <a:rPr lang="en-US" sz="2400" baseline="30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 BC &gt; AC (định lí 2)	</a:t>
                </a:r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(1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-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A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(vì 70</a:t>
                </a:r>
                <a:r>
                  <a:rPr lang="en-US" sz="2400" baseline="30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&gt; 50</a:t>
                </a:r>
                <a:r>
                  <a:rPr lang="en-US" sz="2400" baseline="30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</a:p>
              <a:p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BC &gt; AB (định lí 2)	</a:t>
                </a:r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(2)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Từ (1) và (2) cạnh BC là cạnh lớn nhất của ABC.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66" y="4274673"/>
                <a:ext cx="4596327" cy="2332433"/>
              </a:xfrm>
              <a:prstGeom prst="rect">
                <a:avLst/>
              </a:prstGeom>
              <a:blipFill>
                <a:blip r:embed="rId7"/>
                <a:stretch>
                  <a:fillRect l="-1989" t="-1567" b="-4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503651" y="4274673"/>
            <a:ext cx="5302366" cy="220368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endParaRPr lang="en-US" sz="2400" b="1" u="sng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400" b="1" u="sng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tam giác, cạnh </a:t>
            </a:r>
            <a:r>
              <a:rPr 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diện với góc 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nhất </a:t>
            </a:r>
            <a:r>
              <a:rPr 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cạnh lớn nhất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en-US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84797" y="2538667"/>
            <a:ext cx="4847431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</a:t>
            </a:r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xét:</a:t>
            </a:r>
            <a:endParaRPr lang="en-US" sz="24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buAutoNum type="arabicParenR"/>
            </a:pP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vuông, cạnh huyền là cạnh lớn </a:t>
            </a: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nhất. 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buFontTx/>
              <a:buAutoNum type="arabicParenR"/>
            </a:pPr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tam giác tù, cạnh đối diện với góc tù là cạnh lớn nhất.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buAutoNum type="arabicParenR"/>
            </a:pPr>
            <a:endParaRPr lang="en-US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28092" y="262592"/>
            <a:ext cx="3771860" cy="2080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8513" y="1475092"/>
            <a:ext cx="3063079" cy="23045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2872" y="3113904"/>
            <a:ext cx="601731" cy="4777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47295" y="307839"/>
            <a:ext cx="4542685" cy="203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91632" y="682943"/>
                <a:ext cx="6257623" cy="2418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:r>
                  <a:rPr lang="en-US" sz="2200" u="sng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Cách 1: </a:t>
                </a: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Xét </a:t>
                </a:r>
                <a:r>
                  <a:rPr lang="en-US" sz="22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ABD vuông tại A </a:t>
                </a:r>
                <a:endParaRPr lang="en-US" sz="220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A</m:t>
                        </m:r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2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90</m:t>
                        </m:r>
                      </m:e>
                      <m:sup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(tính chất tam giác vuông)</a:t>
                </a: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A</m:t>
                        </m:r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en-US" sz="220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BD &gt; BA </a:t>
                </a: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(định lí 2)</a:t>
                </a:r>
              </a:p>
              <a:p>
                <a:pPr algn="just">
                  <a:lnSpc>
                    <a:spcPct val="110000"/>
                  </a:lnSpc>
                  <a:spcBef>
                    <a:spcPts val="600"/>
                  </a:spcBef>
                </a:pPr>
                <a:r>
                  <a:rPr lang="en-US" sz="2200" u="sng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 2:</a:t>
                </a: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Sử dụng nhận xét </a:t>
                </a:r>
                <a:r>
                  <a:rPr lang="en-US" sz="2200" i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“Trong tam giác vuông cạnh huyền  lớn nhất”.</a:t>
                </a:r>
                <a:endParaRPr lang="en-US" sz="2200" i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632" y="682943"/>
                <a:ext cx="6257623" cy="2418867"/>
              </a:xfrm>
              <a:prstGeom prst="rect">
                <a:avLst/>
              </a:prstGeom>
              <a:blipFill>
                <a:blip r:embed="rId2"/>
                <a:stretch>
                  <a:fillRect l="-1266" t="-2015" r="-1168" b="-3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09617" y="3072399"/>
                <a:ext cx="6551458" cy="3462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:r>
                  <a:rPr lang="en-US" sz="2200" u="sng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Cách 1</a:t>
                </a:r>
                <a:r>
                  <a:rPr lang="en-US" sz="2200" u="sng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22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- Có </a:t>
                </a:r>
                <a:r>
                  <a:rPr lang="en-US" sz="22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ABC </a:t>
                </a:r>
                <a:r>
                  <a:rPr lang="en-US" sz="22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vuông tại </a:t>
                </a: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</a:p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&lt;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90</m:t>
                        </m:r>
                      </m:e>
                      <m:sup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(tính chất tam giác vuông)	</a:t>
                </a: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(1)</a:t>
                </a:r>
              </a:p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-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(vì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2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sz="22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góc ngoài của </a:t>
                </a: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ABD)</a:t>
                </a:r>
              </a:p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</m:t>
                    </m:r>
                    <m:acc>
                      <m:accPr>
                        <m:chr m:val="̂"/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sSup>
                      <m:sSupPr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90</m:t>
                        </m:r>
                      </m:e>
                      <m:sup>
                        <m:r>
                          <a:rPr lang="en-US" sz="2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</a:t>
                </a: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(2)</a:t>
                </a:r>
              </a:p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Từ (1) và (2) 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2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endParaRPr lang="en-US" sz="220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- Xét BCD,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a:rPr lang="en-US" sz="2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2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</m:t>
                        </m:r>
                        <m:r>
                          <a:rPr lang="en-US" sz="22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(cmt)  BC &gt; BD (định lí 2)</a:t>
                </a:r>
              </a:p>
              <a:p>
                <a:pPr algn="just"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sz="2200" u="sng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Cách 2</a:t>
                </a: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Sử dụng nhận xét “</a:t>
                </a:r>
                <a:r>
                  <a:rPr lang="en-US" sz="2200" i="1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 tam giác tù, cạnh đối diện với góc tù là cạnh lớn nhất</a:t>
                </a: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”.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617" y="3072399"/>
                <a:ext cx="6551458" cy="3462230"/>
              </a:xfrm>
              <a:prstGeom prst="rect">
                <a:avLst/>
              </a:prstGeom>
              <a:blipFill>
                <a:blip r:embed="rId3"/>
                <a:stretch>
                  <a:fillRect l="-1209" t="-1232" r="-1209"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5101500" y="243867"/>
            <a:ext cx="0" cy="6477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0661" y="243867"/>
            <a:ext cx="19012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Luyện tập: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1935" y="674754"/>
            <a:ext cx="4703988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u="sng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toán 1</a:t>
            </a: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Cho </a:t>
            </a: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ABC vuông tại A, trên cạnh AC lấy điểm D (D khác A, C).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a) So sánh BA và BD.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So sánh BD và BC.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5019" y="4494454"/>
            <a:ext cx="3751839" cy="1575760"/>
            <a:chOff x="5254171" y="2096355"/>
            <a:chExt cx="3751839" cy="1575760"/>
          </a:xfrm>
        </p:grpSpPr>
        <p:sp>
          <p:nvSpPr>
            <p:cNvPr id="19" name="Rectangle 18"/>
            <p:cNvSpPr/>
            <p:nvPr/>
          </p:nvSpPr>
          <p:spPr>
            <a:xfrm>
              <a:off x="5254171" y="2191657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5979886" y="2096355"/>
                  <a:ext cx="2183129" cy="99518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en-US" sz="240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 ABC, </a:t>
                  </a:r>
                </a:p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A</m:t>
                            </m:r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</m:e>
                        </m:acc>
                        <m:r>
                          <a:rPr lang="en-US" sz="24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90</m:t>
                            </m:r>
                          </m:e>
                          <m:sup>
                            <m:r>
                              <a:rPr lang="en-US" sz="24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9886" y="2096355"/>
                  <a:ext cx="2183129" cy="995185"/>
                </a:xfrm>
                <a:prstGeom prst="rect">
                  <a:avLst/>
                </a:prstGeom>
                <a:blipFill>
                  <a:blip r:embed="rId7"/>
                  <a:stretch>
                    <a:fillRect l="-111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ectangle 20"/>
            <p:cNvSpPr/>
            <p:nvPr/>
          </p:nvSpPr>
          <p:spPr>
            <a:xfrm>
              <a:off x="5254171" y="2931886"/>
              <a:ext cx="725715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79886" y="2931886"/>
              <a:ext cx="3026124" cy="740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 So sánh BA và BD.</a:t>
              </a:r>
            </a:p>
            <a:p>
              <a:pPr algn="just"/>
              <a:r>
                <a:rPr lang="en-US" sz="240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 So sánh BD và BC.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254171" y="2931886"/>
              <a:ext cx="3751839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79886" y="2191657"/>
              <a:ext cx="0" cy="148045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6890500" y="252056"/>
            <a:ext cx="23661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200"/>
              </a:spcAft>
            </a:pPr>
            <a:r>
              <a:rPr lang="en-US" sz="2200" i="1" u="sng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giải</a:t>
            </a:r>
            <a:endParaRPr lang="en-US" sz="2200" i="1" u="sng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162" y="2073501"/>
            <a:ext cx="3695692" cy="2194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3844" y="2344846"/>
            <a:ext cx="1305527" cy="210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31592" y="3622385"/>
            <a:ext cx="754067" cy="50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3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661" y="243867"/>
            <a:ext cx="19012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Luyện tập: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9655" y="2293532"/>
                <a:ext cx="4145451" cy="844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Nếu BD là phân giác của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ABC</m:t>
                        </m:r>
                        <m:r>
                          <a:rPr lang="en-US" sz="2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So sánh DA và DC</a:t>
                </a:r>
                <a:endParaRPr lang="en-US" sz="220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55" y="2293532"/>
                <a:ext cx="4145451" cy="844975"/>
              </a:xfrm>
              <a:prstGeom prst="rect">
                <a:avLst/>
              </a:prstGeom>
              <a:blipFill>
                <a:blip r:embed="rId2"/>
                <a:stretch>
                  <a:fillRect l="-735" t="-3597" r="-31912" b="-14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90661" y="243867"/>
            <a:ext cx="19012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Luyện tập: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1935" y="674754"/>
            <a:ext cx="4697894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toán 1: Cho </a:t>
            </a: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ABC vuông tại A, trên cạnh AC lấy điểm D (D khác A, C).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a) So sánh BA và BD.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So sánh BD và BC.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159829" y="243867"/>
            <a:ext cx="0" cy="6477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422760" y="1176180"/>
                <a:ext cx="5928862" cy="3617529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u="sng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 học sinh có lời giải cho câu c) như sau: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Có cạnh DA đối diện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en-US" sz="220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cạnh DC đối diện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en-US" sz="220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22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(vì BD là phân giác của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ABD</m:t>
                        </m:r>
                      </m:e>
                    </m:acc>
                  </m:oMath>
                </a14:m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 algn="just">
                  <a:spcBef>
                    <a:spcPts val="300"/>
                  </a:spcBef>
                  <a:spcAft>
                    <a:spcPts val="200"/>
                  </a:spcAft>
                  <a:buFont typeface="Symbol" panose="05050102010706020507" pitchFamily="18" charset="2"/>
                  <a:buChar char="Þ"/>
                </a:pP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DA = DC (định lí 2)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Đây là lời giải sai: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Vì định lí 2 chỉ áp dụng cho hai cạnh và hai góc đối diện của cùng một tam giác.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endParaRPr lang="en-US" sz="22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760" y="1176180"/>
                <a:ext cx="5928862" cy="3617529"/>
              </a:xfrm>
              <a:prstGeom prst="rect">
                <a:avLst/>
              </a:prstGeom>
              <a:blipFill>
                <a:blip r:embed="rId3"/>
                <a:stretch>
                  <a:fillRect l="-1440" t="-1180" r="-9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loud Callout 19"/>
          <p:cNvSpPr/>
          <p:nvPr/>
        </p:nvSpPr>
        <p:spPr>
          <a:xfrm>
            <a:off x="5422761" y="4488569"/>
            <a:ext cx="6318792" cy="2040061"/>
          </a:xfrm>
          <a:prstGeom prst="cloudCallout">
            <a:avLst>
              <a:gd name="adj1" fmla="val 43323"/>
              <a:gd name="adj2" fmla="val -756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u="sng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 ý:</a:t>
            </a:r>
            <a:endParaRPr lang="en-US" sz="2200" b="1" u="sng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1, 2 chỉ áp dụng cho các góc và các cạnh đối diện của </a:t>
            </a:r>
            <a:r>
              <a:rPr lang="en-US" sz="2200" b="1" u="sng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một tam giác</a:t>
            </a:r>
            <a:r>
              <a:rPr lang="en-US" sz="22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414" y="2680431"/>
            <a:ext cx="3695692" cy="23674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2644" y="3103046"/>
            <a:ext cx="687039" cy="69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0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661" y="243867"/>
            <a:ext cx="19012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Luyện tập: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40778" y="827610"/>
            <a:ext cx="23661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200"/>
              </a:spcAft>
            </a:pPr>
            <a:r>
              <a:rPr lang="en-US" sz="2200" i="1" u="sng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giải</a:t>
            </a:r>
            <a:endParaRPr lang="en-US" sz="2200" i="1" u="sng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9655" y="2293532"/>
                <a:ext cx="4145451" cy="844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Nếu BD là phân giác của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ABC</m:t>
                        </m:r>
                        <m:r>
                          <a:rPr lang="en-US" sz="2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en-US" sz="2200" smtClean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So sánh DA và DC</a:t>
                </a:r>
                <a:endParaRPr lang="en-US" sz="220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55" y="2293532"/>
                <a:ext cx="4145451" cy="844975"/>
              </a:xfrm>
              <a:prstGeom prst="rect">
                <a:avLst/>
              </a:prstGeom>
              <a:blipFill>
                <a:blip r:embed="rId3"/>
                <a:stretch>
                  <a:fillRect l="-735" t="-3597" r="-31912" b="-14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110116" y="1444195"/>
            <a:ext cx="4227439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Kẻ DE </a:t>
            </a: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 BC tại E</a:t>
            </a:r>
          </a:p>
          <a:p>
            <a:pPr algn="just"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1: Chứng minh DA = DE.</a:t>
            </a:r>
          </a:p>
          <a:p>
            <a:pPr algn="just"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2: So sánh DE và DC. 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661" y="243867"/>
            <a:ext cx="19012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Luyện tập: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1935" y="674754"/>
            <a:ext cx="4821265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toán 1: Cho </a:t>
            </a: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ABC vuông tại A, trên cạnh AC lấy điểm D (D khác A, C).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a) So sánh BA và BD.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So sánh BD và BC.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796733" y="243867"/>
            <a:ext cx="0" cy="6477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414" y="2680431"/>
            <a:ext cx="3695692" cy="23674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2644" y="3103046"/>
            <a:ext cx="687039" cy="69756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4851" y="3411669"/>
            <a:ext cx="810432" cy="132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0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6879" y="536516"/>
            <a:ext cx="1988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200"/>
              </a:spcAft>
            </a:pPr>
            <a:r>
              <a:rPr lang="en-US" sz="2200" u="sng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toán 2: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2108" y="967403"/>
            <a:ext cx="6134691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 bạn Cường, Dũng, An đi đến trường theo ba con đường CB, DB, AB như hình vẽ bên. Biết rằng ba điểm C, D, A cùng nằm trên một đường thẳng và góc A là góc vuông.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 bạn nào đi xa nhất, bạn nào đi gần nhất? Vì sao?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22517" y="3377446"/>
            <a:ext cx="3841746" cy="2735032"/>
            <a:chOff x="7194554" y="472267"/>
            <a:chExt cx="3841746" cy="273503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94554" y="839853"/>
              <a:ext cx="3695692" cy="236744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68" t="57322" r="83973" b="18352"/>
            <a:stretch/>
          </p:blipFill>
          <p:spPr>
            <a:xfrm>
              <a:off x="7454944" y="2210457"/>
              <a:ext cx="244094" cy="4834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942" t="57904" r="26388" b="20574"/>
            <a:stretch/>
          </p:blipFill>
          <p:spPr>
            <a:xfrm>
              <a:off x="10194923" y="2278886"/>
              <a:ext cx="207391" cy="42767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68" t="57322" r="83973" b="18352"/>
            <a:stretch/>
          </p:blipFill>
          <p:spPr>
            <a:xfrm>
              <a:off x="9301681" y="2234132"/>
              <a:ext cx="244094" cy="4834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356" t="6034" r="656" b="68392"/>
            <a:stretch/>
          </p:blipFill>
          <p:spPr>
            <a:xfrm>
              <a:off x="10064745" y="472267"/>
              <a:ext cx="971555" cy="508199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0554" y="3624540"/>
            <a:ext cx="3695692" cy="236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7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8770" y="1158723"/>
            <a:ext cx="5302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200"/>
              </a:spcAft>
            </a:pPr>
            <a:r>
              <a:rPr lang="en-US" sz="32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CỦNG CỐ KIẾN THỨC</a:t>
            </a:r>
          </a:p>
        </p:txBody>
      </p:sp>
      <p:sp>
        <p:nvSpPr>
          <p:cNvPr id="3" name="Rectangle 2"/>
          <p:cNvSpPr/>
          <p:nvPr/>
        </p:nvSpPr>
        <p:spPr>
          <a:xfrm>
            <a:off x="1399835" y="2021410"/>
            <a:ext cx="8940800" cy="242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Xác định được cạnh và góc đối diện của một tam giác.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Hiểu và biết cách vận dụng định lí 1, định lí 2 và các nhận xét trong bài vào giải quyết các bài toán.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Bài tập về nhà: 1 đến 5 trong SGK trang 56.</a:t>
            </a:r>
          </a:p>
        </p:txBody>
      </p:sp>
    </p:spTree>
    <p:extLst>
      <p:ext uri="{BB962C8B-B14F-4D97-AF65-F5344CB8AC3E}">
        <p14:creationId xmlns:p14="http://schemas.microsoft.com/office/powerpoint/2010/main" val="8162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4370" y="1844523"/>
            <a:ext cx="9519330" cy="232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HỌC ĐẾN ĐÂY LÀ KẾT THÚC </a:t>
            </a:r>
          </a:p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32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 THÂN ÁI CHÀO CÁC EM VÀ HẸN GẶP LẠI CÁC EM Ở CÁC TIẾT HỌC SAU</a:t>
            </a:r>
          </a:p>
        </p:txBody>
      </p:sp>
    </p:spTree>
    <p:extLst>
      <p:ext uri="{BB962C8B-B14F-4D97-AF65-F5344CB8AC3E}">
        <p14:creationId xmlns:p14="http://schemas.microsoft.com/office/powerpoint/2010/main" val="22374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011" y="1046479"/>
            <a:ext cx="11299372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 </a:t>
            </a:r>
            <a:r>
              <a:rPr lang="en-US" sz="30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</a:p>
          <a:p>
            <a:pPr marL="457200" algn="ctr">
              <a:lnSpc>
                <a:spcPct val="110000"/>
              </a:lnSpc>
              <a:spcBef>
                <a:spcPts val="600"/>
              </a:spcBef>
            </a:pPr>
            <a:r>
              <a:rPr lang="en-US" sz="30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GIỮA CÁC YẾU TỐ TRONG TAM </a:t>
            </a:r>
            <a:r>
              <a:rPr lang="en-US" sz="3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0000"/>
              </a:lnSpc>
              <a:spcBef>
                <a:spcPts val="600"/>
              </a:spcBef>
            </a:pPr>
            <a:r>
              <a:rPr lang="en-US" sz="3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ĐỒNG QUY CỦA TAM </a:t>
            </a:r>
            <a:r>
              <a:rPr lang="en-US" sz="3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</a:p>
          <a:p>
            <a:pPr marL="457200" algn="ctr">
              <a:lnSpc>
                <a:spcPct val="110000"/>
              </a:lnSpc>
              <a:spcBef>
                <a:spcPts val="600"/>
              </a:spcBef>
            </a:pPr>
            <a:endParaRPr 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24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Quan hệ giữa góc và cạnh đối diện trong tam giác.</a:t>
            </a:r>
          </a:p>
          <a:p>
            <a:pPr lvl="2">
              <a:spcBef>
                <a:spcPts val="3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Quan hệ giữa đường xiên và hình chiếu của nó.</a:t>
            </a:r>
          </a:p>
          <a:p>
            <a:pPr lvl="2">
              <a:spcBef>
                <a:spcPts val="3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Quan hệ giữa ba cạnh của tam giác, bất đẳng thức tam giác.</a:t>
            </a:r>
          </a:p>
          <a:p>
            <a:pPr lvl="2">
              <a:spcBef>
                <a:spcPts val="3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Tính chất các đường đồng quy của tam giác.</a:t>
            </a:r>
            <a:endParaRPr lang="en-US" sz="280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923" y="436730"/>
            <a:ext cx="1707520" cy="494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u="sng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 ĐỀ 1:</a:t>
            </a:r>
            <a:endParaRPr lang="vi-VN" sz="24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55443" y="3426638"/>
                <a:ext cx="8171524" cy="1570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spcBef>
                    <a:spcPts val="600"/>
                  </a:spcBef>
                  <a:tabLst>
                    <a:tab pos="930275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 </a:t>
                </a:r>
                <a:r>
                  <a:rPr lang="en-US" sz="26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 với cạnh BC hay </a:t>
                </a:r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 </a:t>
                </a:r>
                <a:r>
                  <a:rPr lang="en-US" sz="26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đối diện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tabLst>
                    <a:tab pos="930275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 diện với cạnh AC </a:t>
                </a:r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hay </a:t>
                </a:r>
                <a:r>
                  <a:rPr lang="en-US" sz="26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 AC đối diện </a:t>
                </a:r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tabLst>
                    <a:tab pos="930275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đối diện với cạnh AB hay cạnh AB đối diện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6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443" y="3426638"/>
                <a:ext cx="8171524" cy="1570623"/>
              </a:xfrm>
              <a:prstGeom prst="rect">
                <a:avLst/>
              </a:prstGeom>
              <a:blipFill>
                <a:blip r:embed="rId2"/>
                <a:stretch>
                  <a:fillRect t="-2326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462" y="684105"/>
            <a:ext cx="3942478" cy="24620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462" y="684105"/>
            <a:ext cx="3942478" cy="246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1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352" y="382389"/>
            <a:ext cx="1707519" cy="494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u="sng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 ĐỀ 2:</a:t>
            </a:r>
            <a:endParaRPr lang="vi-VN" sz="24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6891" y="4376898"/>
            <a:ext cx="1167307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720"/>
              </a:spcBef>
              <a:spcAft>
                <a:spcPts val="480"/>
              </a:spcAft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40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ABC: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94679" y="5147020"/>
                <a:ext cx="1729384" cy="473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</m:t>
                      </m:r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679" y="5147020"/>
                <a:ext cx="1729384" cy="473719"/>
              </a:xfrm>
              <a:prstGeom prst="rect">
                <a:avLst/>
              </a:prstGeom>
              <a:blipFill>
                <a:blip r:embed="rId2"/>
                <a:stretch>
                  <a:fillRect t="-3846" r="-46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05901" y="5108920"/>
                <a:ext cx="66928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</m:t>
                      </m:r>
                    </m:oMath>
                  </m:oMathPara>
                </a14:m>
                <a:endParaRPr lang="en-US" sz="30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901" y="5108920"/>
                <a:ext cx="66928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559" y="1291206"/>
            <a:ext cx="2495278" cy="26254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3971" y="3350293"/>
            <a:ext cx="1724453" cy="439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2843" y="1244535"/>
            <a:ext cx="2495278" cy="26254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8964" y="2546527"/>
            <a:ext cx="1249162" cy="2976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96184" y="4786250"/>
                <a:ext cx="14664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184" y="4786250"/>
                <a:ext cx="1466492" cy="461665"/>
              </a:xfrm>
              <a:prstGeom prst="rect">
                <a:avLst/>
              </a:prstGeom>
              <a:blipFill>
                <a:blip r:embed="rId8"/>
                <a:stretch>
                  <a:fillRect r="-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04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696" y="3495495"/>
            <a:ext cx="86959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tam giác nếu hai cạnh không bằng nhau thì quan hệ giữa các góc đối diện của chúng như thế nào?</a:t>
            </a:r>
            <a:endParaRPr lang="en-US" sz="3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625" y="289123"/>
            <a:ext cx="4855640" cy="32063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2279" y="396581"/>
            <a:ext cx="1707519" cy="494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u="sng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 ĐỀ 3:</a:t>
            </a:r>
            <a:endParaRPr lang="vi-VN" sz="24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297" y="269623"/>
            <a:ext cx="1124262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Quan hệ giữa góc và cạnh đối diện trong tam giác</a:t>
            </a:r>
          </a:p>
        </p:txBody>
      </p:sp>
      <p:sp>
        <p:nvSpPr>
          <p:cNvPr id="4" name="Rectangle 3"/>
          <p:cNvSpPr/>
          <p:nvPr/>
        </p:nvSpPr>
        <p:spPr>
          <a:xfrm>
            <a:off x="423297" y="977688"/>
            <a:ext cx="5796075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Góc đối diện với cạnh lớn hơn</a:t>
            </a:r>
            <a:endParaRPr lang="en-US" sz="2800" b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981450" y="10540730"/>
            <a:ext cx="2286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8629" y="1751045"/>
                <a:ext cx="6096000" cy="32508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	 Vẽ 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BC </a:t>
                </a:r>
                <a:r>
                  <a:rPr lang="en-US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 AC &gt; AB. Quan sát và dự đoán xem ta có trường hợp nào trong các trường hợp sau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29" y="1751045"/>
                <a:ext cx="6096000" cy="3250826"/>
              </a:xfrm>
              <a:prstGeom prst="rect">
                <a:avLst/>
              </a:prstGeom>
              <a:blipFill>
                <a:blip r:embed="rId2"/>
                <a:stretch>
                  <a:fillRect l="-2100" t="-1873" r="-2300" b="-3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165062" y="1783916"/>
            <a:ext cx="359073" cy="430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?1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118929" y="3728918"/>
            <a:ext cx="392787" cy="605118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257" y="3010019"/>
            <a:ext cx="848516" cy="1871366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1683" y="2661381"/>
            <a:ext cx="1258302" cy="2385763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4557" y="2998679"/>
            <a:ext cx="3028457" cy="1756886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5891" y="3478749"/>
            <a:ext cx="2029127" cy="1422605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5292" y="4562591"/>
            <a:ext cx="3686552" cy="306806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 rot="17460000">
            <a:off x="5524762" y="2940346"/>
            <a:ext cx="3775189" cy="390252"/>
            <a:chOff x="2690811" y="3234578"/>
            <a:chExt cx="3775189" cy="390252"/>
          </a:xfrm>
        </p:grpSpPr>
        <p:sp>
          <p:nvSpPr>
            <p:cNvPr id="169" name="Rectangle 168"/>
            <p:cNvSpPr/>
            <p:nvPr/>
          </p:nvSpPr>
          <p:spPr>
            <a:xfrm>
              <a:off x="2690811" y="3239339"/>
              <a:ext cx="3744000" cy="385491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70" name="Straight Connector 169"/>
            <p:cNvCxnSpPr/>
            <p:nvPr/>
          </p:nvCxnSpPr>
          <p:spPr>
            <a:xfrm>
              <a:off x="3299888" y="3239338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2938256" y="3239339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3659888" y="3239337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4380363" y="3234580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4018731" y="323696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4740363" y="3234579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5100363" y="3236700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5642176" y="323669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5822176" y="323669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5451994" y="3234578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6182176" y="3236695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2758256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311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47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383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4197664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4560637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492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28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564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6002426" y="3244970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6358256" y="3246104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 flipH="1">
              <a:off x="3056954" y="3353915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 flipH="1">
              <a:off x="3426545" y="3358678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 flipH="1">
              <a:off x="3781896" y="335687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 flipH="1">
              <a:off x="4135243" y="3366402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 flipH="1">
              <a:off x="4510738" y="33617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 flipH="1">
              <a:off x="4868486" y="33603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 flipH="1">
              <a:off x="5220025" y="3367069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 flipH="1">
              <a:off x="5586386" y="3366522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 flipH="1">
              <a:off x="5946636" y="3361075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 flipH="1">
              <a:off x="6205953" y="3364587"/>
              <a:ext cx="26004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 flipH="1">
              <a:off x="2701125" y="33603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 rot="1740999">
            <a:off x="6745943" y="3961237"/>
            <a:ext cx="3775189" cy="390252"/>
            <a:chOff x="2690811" y="3234578"/>
            <a:chExt cx="3775189" cy="390252"/>
          </a:xfrm>
        </p:grpSpPr>
        <p:sp>
          <p:nvSpPr>
            <p:cNvPr id="204" name="Rectangle 203"/>
            <p:cNvSpPr/>
            <p:nvPr/>
          </p:nvSpPr>
          <p:spPr>
            <a:xfrm>
              <a:off x="2690811" y="3239339"/>
              <a:ext cx="3744000" cy="385491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05" name="Straight Connector 204"/>
            <p:cNvCxnSpPr/>
            <p:nvPr/>
          </p:nvCxnSpPr>
          <p:spPr>
            <a:xfrm>
              <a:off x="3299888" y="3239338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2938256" y="3239339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3659888" y="3239337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4380363" y="3234580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4018731" y="323696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4740363" y="3234579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5100363" y="3236700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5642176" y="323669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5822176" y="323669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5451994" y="3234578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6182176" y="3236695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2758256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311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347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383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4197664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4560637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492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528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564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6002426" y="3244970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6358256" y="3246104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TextBox 226"/>
            <p:cNvSpPr txBox="1"/>
            <p:nvPr/>
          </p:nvSpPr>
          <p:spPr>
            <a:xfrm flipH="1">
              <a:off x="3056954" y="3353915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 flipH="1">
              <a:off x="3426545" y="3358678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 flipH="1">
              <a:off x="3781896" y="335687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 flipH="1">
              <a:off x="4135243" y="3366402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 flipH="1">
              <a:off x="4510738" y="33617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 flipH="1">
              <a:off x="4868486" y="33603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 flipH="1">
              <a:off x="5220025" y="3367069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 flipH="1">
              <a:off x="5586386" y="3366522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 flipH="1">
              <a:off x="5946636" y="3361075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 flipH="1">
              <a:off x="6205953" y="3364587"/>
              <a:ext cx="26004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 flipH="1">
              <a:off x="2701125" y="33603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 rot="21480000">
            <a:off x="6524906" y="4743923"/>
            <a:ext cx="3775189" cy="390252"/>
            <a:chOff x="2690811" y="3234578"/>
            <a:chExt cx="3775189" cy="390252"/>
          </a:xfrm>
        </p:grpSpPr>
        <p:sp>
          <p:nvSpPr>
            <p:cNvPr id="239" name="Rectangle 238"/>
            <p:cNvSpPr/>
            <p:nvPr/>
          </p:nvSpPr>
          <p:spPr>
            <a:xfrm>
              <a:off x="2690811" y="3239339"/>
              <a:ext cx="3744000" cy="385491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40" name="Straight Connector 239"/>
            <p:cNvCxnSpPr/>
            <p:nvPr/>
          </p:nvCxnSpPr>
          <p:spPr>
            <a:xfrm>
              <a:off x="3299888" y="3239338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2938256" y="3239339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3659888" y="3239337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4380363" y="3234580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4018731" y="323696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4740363" y="3234579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5100363" y="3236700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5642176" y="323669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5822176" y="3236696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5451994" y="3234578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6182176" y="3236695"/>
              <a:ext cx="0" cy="9048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758256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311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347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>
              <a:off x="3839888" y="3236691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4197664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4560637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492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528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5642269" y="3244402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6002426" y="3244970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6358256" y="3246104"/>
              <a:ext cx="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TextBox 261"/>
            <p:cNvSpPr txBox="1"/>
            <p:nvPr/>
          </p:nvSpPr>
          <p:spPr>
            <a:xfrm flipH="1">
              <a:off x="3056954" y="3353915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 flipH="1">
              <a:off x="3426545" y="3358678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 flipH="1">
              <a:off x="3781896" y="335687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flipH="1">
              <a:off x="4135243" y="3366402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 flipH="1">
              <a:off x="4510738" y="33617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 flipH="1">
              <a:off x="4868486" y="33603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 flipH="1">
              <a:off x="5220025" y="3367069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TextBox 268"/>
            <p:cNvSpPr txBox="1"/>
            <p:nvPr/>
          </p:nvSpPr>
          <p:spPr>
            <a:xfrm flipH="1">
              <a:off x="5586386" y="3366522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 flipH="1">
              <a:off x="5946636" y="3361075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 flipH="1">
              <a:off x="6205953" y="3364587"/>
              <a:ext cx="26004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 flipH="1">
              <a:off x="2701125" y="3360356"/>
              <a:ext cx="1115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33749" y="2214803"/>
            <a:ext cx="287382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52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297" y="269623"/>
            <a:ext cx="1124262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Quan hệ giữa góc và cạnh đối diện trong tam giác</a:t>
            </a:r>
          </a:p>
        </p:txBody>
      </p:sp>
      <p:sp>
        <p:nvSpPr>
          <p:cNvPr id="4" name="Rectangle 3"/>
          <p:cNvSpPr/>
          <p:nvPr/>
        </p:nvSpPr>
        <p:spPr>
          <a:xfrm>
            <a:off x="423297" y="977688"/>
            <a:ext cx="5796075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Góc đối diện với cạnh lớn hơn</a:t>
            </a:r>
            <a:endParaRPr lang="en-US" sz="2800" b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981450" y="10540730"/>
            <a:ext cx="2286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8629" y="1751045"/>
                <a:ext cx="6096000" cy="32508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	 Vẽ 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BC </a:t>
                </a:r>
                <a:r>
                  <a:rPr lang="en-US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 AC &gt; AB. Quan sát và dự đoán xem ta có trường hợp nào trong các trường hợp sau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29" y="1751045"/>
                <a:ext cx="6096000" cy="3250826"/>
              </a:xfrm>
              <a:prstGeom prst="rect">
                <a:avLst/>
              </a:prstGeom>
              <a:blipFill>
                <a:blip r:embed="rId2"/>
                <a:stretch>
                  <a:fillRect l="-2100" t="-1873" r="-2300" b="-3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165062" y="1783916"/>
            <a:ext cx="359073" cy="430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?1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118929" y="3728918"/>
            <a:ext cx="392787" cy="605118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0000">
            <a:off x="4645880" y="2866032"/>
            <a:ext cx="3830646" cy="19882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6506753" y="5093994"/>
                <a:ext cx="1824884" cy="622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𝐁</m:t>
                          </m:r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800" b="1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753" y="5093994"/>
                <a:ext cx="1824884" cy="6228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8511974" y="5083188"/>
                <a:ext cx="1824884" cy="6262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𝐂</m:t>
                          </m:r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800" b="1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974" y="5083188"/>
                <a:ext cx="1824884" cy="6262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104238" y="5029846"/>
                <a:ext cx="706844" cy="720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</m:oMath>
                  </m:oMathPara>
                </a14:m>
                <a:endParaRPr lang="en-US" sz="3400" b="1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238" y="5029846"/>
                <a:ext cx="706844" cy="72019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0000">
            <a:off x="8133865" y="2756197"/>
            <a:ext cx="3830646" cy="198828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151683" y="2661381"/>
            <a:ext cx="4303335" cy="2385763"/>
            <a:chOff x="6151683" y="2661381"/>
            <a:chExt cx="4303335" cy="2385763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448257" y="3010019"/>
              <a:ext cx="848516" cy="1871366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151683" y="2661381"/>
              <a:ext cx="1258302" cy="2385763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094557" y="2998679"/>
              <a:ext cx="3028457" cy="1756886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425891" y="3478749"/>
              <a:ext cx="2029127" cy="1422605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6445292" y="4562591"/>
              <a:ext cx="3686552" cy="306806"/>
            </a:xfrm>
            <a:prstGeom prst="rect">
              <a:avLst/>
            </a:prstGeom>
          </p:spPr>
        </p:pic>
      </p:grpSp>
      <p:cxnSp>
        <p:nvCxnSpPr>
          <p:cNvPr id="36" name="Straight Connector 35"/>
          <p:cNvCxnSpPr/>
          <p:nvPr/>
        </p:nvCxnSpPr>
        <p:spPr>
          <a:xfrm>
            <a:off x="2233749" y="2214803"/>
            <a:ext cx="287382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2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297" y="269623"/>
            <a:ext cx="1124262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Quan hệ giữa góc và cạnh đối diện trong tam giác</a:t>
            </a:r>
          </a:p>
        </p:txBody>
      </p:sp>
      <p:sp>
        <p:nvSpPr>
          <p:cNvPr id="4" name="Rectangle 3"/>
          <p:cNvSpPr/>
          <p:nvPr/>
        </p:nvSpPr>
        <p:spPr>
          <a:xfrm>
            <a:off x="423297" y="977688"/>
            <a:ext cx="5796075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Góc đối diện với cạnh lớn hơn</a:t>
            </a:r>
            <a:endParaRPr lang="en-US" sz="2800" b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981450" y="10540730"/>
            <a:ext cx="2286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8629" y="1751045"/>
                <a:ext cx="6096000" cy="32508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	 Vẽ 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A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BC </a:t>
                </a:r>
                <a:r>
                  <a:rPr lang="en-US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 AC &gt; AB. Quan sát và dự đoán xem ta có trường hợp nào trong các trường hợp sau</a:t>
                </a:r>
                <a:r>
                  <a:rPr lang="en-US" sz="28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10000"/>
                  </a:lnSpc>
                  <a:spcBef>
                    <a:spcPts val="720"/>
                  </a:spcBef>
                  <a:spcAft>
                    <a:spcPts val="480"/>
                  </a:spcAft>
                  <a:buFont typeface="+mj-lt"/>
                  <a:buAutoNum type="arabicParenR"/>
                </a:pPr>
                <a:r>
                  <a:rPr lang="en-US" sz="2800">
                    <a:solidFill>
                      <a:schemeClr val="bg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29" y="1751045"/>
                <a:ext cx="6096000" cy="3250826"/>
              </a:xfrm>
              <a:prstGeom prst="rect">
                <a:avLst/>
              </a:prstGeom>
              <a:blipFill>
                <a:blip r:embed="rId2"/>
                <a:stretch>
                  <a:fillRect l="-2100" t="-1873" r="-2300" b="-3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165062" y="1783916"/>
            <a:ext cx="359073" cy="430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?1</a:t>
            </a:r>
            <a:endParaRPr lang="en-US" sz="28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Action Button: Forward or Next 32">
            <a:hlinkClick r:id="rId3" action="ppaction://program" highlightClick="1"/>
          </p:cNvPr>
          <p:cNvSpPr/>
          <p:nvPr/>
        </p:nvSpPr>
        <p:spPr>
          <a:xfrm>
            <a:off x="11395720" y="6077116"/>
            <a:ext cx="540400" cy="31439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118929" y="3728918"/>
            <a:ext cx="392787" cy="605118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8780" y="2661533"/>
            <a:ext cx="4266955" cy="2739888"/>
          </a:xfrm>
          <a:prstGeom prst="rect">
            <a:avLst/>
          </a:prstGeom>
        </p:spPr>
      </p:pic>
      <p:cxnSp>
        <p:nvCxnSpPr>
          <p:cNvPr id="39" name="Straight Connector 38"/>
          <p:cNvCxnSpPr/>
          <p:nvPr/>
        </p:nvCxnSpPr>
        <p:spPr>
          <a:xfrm>
            <a:off x="2233749" y="2214803"/>
            <a:ext cx="287382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09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15237</TotalTime>
  <Words>2600</Words>
  <Application>Microsoft Office PowerPoint</Application>
  <PresentationFormat>Widescreen</PresentationFormat>
  <Paragraphs>259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383</cp:revision>
  <dcterms:created xsi:type="dcterms:W3CDTF">2020-03-11T10:08:33Z</dcterms:created>
  <dcterms:modified xsi:type="dcterms:W3CDTF">2020-04-10T08:12:54Z</dcterms:modified>
</cp:coreProperties>
</file>